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84"/>
  </p:notesMasterIdLst>
  <p:sldIdLst>
    <p:sldId id="256" r:id="rId3"/>
    <p:sldId id="939" r:id="rId4"/>
    <p:sldId id="976" r:id="rId5"/>
    <p:sldId id="1059" r:id="rId6"/>
    <p:sldId id="1053" r:id="rId7"/>
    <p:sldId id="915" r:id="rId8"/>
    <p:sldId id="1050" r:id="rId9"/>
    <p:sldId id="1060" r:id="rId10"/>
    <p:sldId id="1061" r:id="rId11"/>
    <p:sldId id="991" r:id="rId12"/>
    <p:sldId id="1062" r:id="rId13"/>
    <p:sldId id="1063" r:id="rId14"/>
    <p:sldId id="1064" r:id="rId15"/>
    <p:sldId id="1065" r:id="rId16"/>
    <p:sldId id="265" r:id="rId17"/>
    <p:sldId id="959" r:id="rId18"/>
    <p:sldId id="980" r:id="rId19"/>
    <p:sldId id="986" r:id="rId20"/>
    <p:sldId id="988" r:id="rId21"/>
    <p:sldId id="1066" r:id="rId22"/>
    <p:sldId id="1067" r:id="rId23"/>
    <p:sldId id="1068" r:id="rId24"/>
    <p:sldId id="989" r:id="rId25"/>
    <p:sldId id="1058" r:id="rId26"/>
    <p:sldId id="990" r:id="rId27"/>
    <p:sldId id="987" r:id="rId28"/>
    <p:sldId id="992" r:id="rId29"/>
    <p:sldId id="994" r:id="rId30"/>
    <p:sldId id="993" r:id="rId31"/>
    <p:sldId id="996" r:id="rId32"/>
    <p:sldId id="995" r:id="rId33"/>
    <p:sldId id="979" r:id="rId34"/>
    <p:sldId id="981" r:id="rId35"/>
    <p:sldId id="997" r:id="rId36"/>
    <p:sldId id="998" r:id="rId37"/>
    <p:sldId id="999" r:id="rId38"/>
    <p:sldId id="982" r:id="rId39"/>
    <p:sldId id="1054" r:id="rId40"/>
    <p:sldId id="1055" r:id="rId41"/>
    <p:sldId id="1056" r:id="rId42"/>
    <p:sldId id="1057" r:id="rId43"/>
    <p:sldId id="1001" r:id="rId44"/>
    <p:sldId id="983" r:id="rId45"/>
    <p:sldId id="472" r:id="rId46"/>
    <p:sldId id="1002" r:id="rId47"/>
    <p:sldId id="944" r:id="rId48"/>
    <p:sldId id="968" r:id="rId49"/>
    <p:sldId id="946" r:id="rId50"/>
    <p:sldId id="947" r:id="rId51"/>
    <p:sldId id="284" r:id="rId52"/>
    <p:sldId id="984" r:id="rId53"/>
    <p:sldId id="1003" r:id="rId54"/>
    <p:sldId id="897" r:id="rId55"/>
    <p:sldId id="293" r:id="rId56"/>
    <p:sldId id="901" r:id="rId57"/>
    <p:sldId id="895" r:id="rId58"/>
    <p:sldId id="263" r:id="rId59"/>
    <p:sldId id="932" r:id="rId60"/>
    <p:sldId id="937" r:id="rId61"/>
    <p:sldId id="935" r:id="rId62"/>
    <p:sldId id="933" r:id="rId63"/>
    <p:sldId id="934" r:id="rId64"/>
    <p:sldId id="260" r:id="rId65"/>
    <p:sldId id="938" r:id="rId66"/>
    <p:sldId id="474" r:id="rId67"/>
    <p:sldId id="484" r:id="rId68"/>
    <p:sldId id="931" r:id="rId69"/>
    <p:sldId id="930" r:id="rId70"/>
    <p:sldId id="282" r:id="rId71"/>
    <p:sldId id="920" r:id="rId72"/>
    <p:sldId id="307" r:id="rId73"/>
    <p:sldId id="925" r:id="rId74"/>
    <p:sldId id="349" r:id="rId75"/>
    <p:sldId id="1051" r:id="rId76"/>
    <p:sldId id="1052" r:id="rId77"/>
    <p:sldId id="924" r:id="rId78"/>
    <p:sldId id="268" r:id="rId79"/>
    <p:sldId id="1005" r:id="rId80"/>
    <p:sldId id="985" r:id="rId81"/>
    <p:sldId id="1004" r:id="rId82"/>
    <p:sldId id="974" r:id="rId8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15"/>
    <p:restoredTop sz="89214"/>
  </p:normalViewPr>
  <p:slideViewPr>
    <p:cSldViewPr snapToGrid="0">
      <p:cViewPr varScale="1">
        <p:scale>
          <a:sx n="155" d="100"/>
          <a:sy n="155" d="100"/>
        </p:scale>
        <p:origin x="60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4113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3051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04430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42357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2010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7976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01311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2929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10987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3377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s.domain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hyperlink" Target="https://youtu.be/WPSeyjX1-4s?t=2247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youtu.be/xgyMY9w7-ew?t=278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Poincar%C3%A9" TargetMode="External"/><Relationship Id="rId3" Type="http://schemas.openxmlformats.org/officeDocument/2006/relationships/hyperlink" Target="https://youtu.be/gs3L1eSso_k?t=175" TargetMode="External"/><Relationship Id="rId7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hyperlink" Target="https://youtu.be/BdXWlQsd7RI?t=161" TargetMode="Externa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?t=103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hyperlink" Target="https://youtu.be/H99CMUFPv0U?t=4204" TargetMode="Externa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hyperlink" Target="https://en.wikipedia.org/wiki/Henri_Poincar%C3%A9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IH3Hgy3oI?t=148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11" Type="http://schemas.openxmlformats.org/officeDocument/2006/relationships/image" Target="../media/image39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36.jpeg"/><Relationship Id="rId9" Type="http://schemas.openxmlformats.org/officeDocument/2006/relationships/hyperlink" Target="https://georgelakoff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60.gif"/><Relationship Id="rId4" Type="http://schemas.openxmlformats.org/officeDocument/2006/relationships/image" Target="../media/image57.gif"/><Relationship Id="rId9" Type="http://schemas.openxmlformats.org/officeDocument/2006/relationships/hyperlink" Target="http://info.cern.ch/hypertext/WWW/TheProject.html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66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65.png"/><Relationship Id="rId5" Type="http://schemas.openxmlformats.org/officeDocument/2006/relationships/image" Target="../media/image63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62.png"/><Relationship Id="rId9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hyperlink" Target="https://youtu.be/4ow0Qwhy1-c?t=22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epistemology/#toc" TargetMode="External"/><Relationship Id="rId2" Type="http://schemas.openxmlformats.org/officeDocument/2006/relationships/hyperlink" Target="https://en.wikipedia.org/wiki/Ont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Uniform_Resource_Identifier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90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84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89.jpeg"/><Relationship Id="rId2" Type="http://schemas.openxmlformats.org/officeDocument/2006/relationships/diagramData" Target="../diagrams/data1.xml"/><Relationship Id="rId16" Type="http://schemas.openxmlformats.org/officeDocument/2006/relationships/image" Target="../media/image87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86.png"/><Relationship Id="rId23" Type="http://schemas.openxmlformats.org/officeDocument/2006/relationships/image" Target="../media/image88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5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91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92.png"/><Relationship Id="rId14" Type="http://schemas.microsoft.com/office/2007/relationships/diagramDrawing" Target="../diagrams/drawing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93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94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diffbot.com/products/natural-language/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36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101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104.png"/><Relationship Id="rId5" Type="http://schemas.openxmlformats.org/officeDocument/2006/relationships/image" Target="../media/image100.png"/><Relationship Id="rId15" Type="http://schemas.openxmlformats.org/officeDocument/2006/relationships/image" Target="../media/image105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99.png"/><Relationship Id="rId9" Type="http://schemas.openxmlformats.org/officeDocument/2006/relationships/image" Target="../media/image103.png"/><Relationship Id="rId14" Type="http://schemas.openxmlformats.org/officeDocument/2006/relationships/hyperlink" Target="https://en.wikipedia.org/wiki/Henri_Poincar%C3%A9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.jpeg"/><Relationship Id="rId4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3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zone.com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www.marinetraffic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1.tif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5.png"/><Relationship Id="rId4" Type="http://schemas.openxmlformats.org/officeDocument/2006/relationships/hyperlink" Target="https://youtu.be/oZrZlx2fmcM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8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30.png"/><Relationship Id="rId4" Type="http://schemas.openxmlformats.org/officeDocument/2006/relationships/image" Target="../media/image127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3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38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36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3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0.png"/><Relationship Id="rId4" Type="http://schemas.openxmlformats.org/officeDocument/2006/relationships/image" Target="../media/image139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10" Type="http://schemas.openxmlformats.org/officeDocument/2006/relationships/image" Target="../media/image147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ws.amazon.com/blogs/aws/store-and-access-time-series-data-at-any-scale-with-amazon-timestream-now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d2908q01vomqb2.cloudfront.net/da4b9237bacccdf19c0760cab7aec4a8359010b0/2020/09/25/amazon-timestream-plugin-grafana.png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bot.com/products/natural-language/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nturebeat.com/2018/08/30/diffbot-launches-ai-powered-knowledge-graph-of-1-trillion-people-places-and-things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0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Atomic Elements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</p:spTree>
    <p:extLst>
      <p:ext uri="{BB962C8B-B14F-4D97-AF65-F5344CB8AC3E}">
        <p14:creationId xmlns:p14="http://schemas.microsoft.com/office/powerpoint/2010/main" val="16639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known set of </a:t>
            </a:r>
            <a:r>
              <a:rPr lang="en-US" dirty="0">
                <a:solidFill>
                  <a:srgbClr val="FF0000"/>
                </a:solidFill>
              </a:rPr>
              <a:t>Elementary Particles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</p:spTree>
    <p:extLst>
      <p:ext uri="{BB962C8B-B14F-4D97-AF65-F5344CB8AC3E}">
        <p14:creationId xmlns:p14="http://schemas.microsoft.com/office/powerpoint/2010/main" val="1616344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way </a:t>
            </a:r>
            <a:r>
              <a:rPr lang="en-US">
                <a:solidFill>
                  <a:schemeClr val="tx1"/>
                </a:solidFill>
              </a:rPr>
              <a:t>medical doctors </a:t>
            </a:r>
            <a:r>
              <a:rPr lang="en-US" dirty="0">
                <a:solidFill>
                  <a:schemeClr val="tx1"/>
                </a:solidFill>
              </a:rPr>
              <a:t>talks about </a:t>
            </a:r>
            <a:r>
              <a:rPr lang="en-US" dirty="0">
                <a:solidFill>
                  <a:srgbClr val="FF0000"/>
                </a:solidFill>
              </a:rPr>
              <a:t>Human Anatomy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</p:spTree>
    <p:extLst>
      <p:ext uri="{BB962C8B-B14F-4D97-AF65-F5344CB8AC3E}">
        <p14:creationId xmlns:p14="http://schemas.microsoft.com/office/powerpoint/2010/main" val="3321955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Way to Get Internet Domain Name Service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B7EFF63-FEA5-F448-9653-CEE0B0B2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1" y="1147529"/>
            <a:ext cx="7018638" cy="33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8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in Loops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311700" y="1527949"/>
            <a:ext cx="3632583" cy="2824712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0E7B8D4E-0FE0-C14C-8279-63045100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27949"/>
            <a:ext cx="4367076" cy="28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5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Meaning of being True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E8FEB53-E4DF-3B42-BFE6-C18F6DCC0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96" y="1305626"/>
            <a:ext cx="4426502" cy="280563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5AFB400-458B-E041-86E8-E4B0D0683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9" y="1305626"/>
            <a:ext cx="4426505" cy="280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8" tooltip="Henri Poincaré"/>
              </a:rPr>
              <a:t>Henri Poincaré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4229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Necessity of Named abstractions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6069614-EE9D-104A-8C72-61EFECBB8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644" y="1673894"/>
            <a:ext cx="3917011" cy="2482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0897E-14FC-ED48-8A91-0609F323A3A8}"/>
              </a:ext>
            </a:extLst>
          </p:cNvPr>
          <p:cNvSpPr txBox="1"/>
          <p:nvPr/>
        </p:nvSpPr>
        <p:spPr>
          <a:xfrm>
            <a:off x="1735326" y="4600106"/>
            <a:ext cx="5673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Through abstraction, only compute truth within the domain of interest!</a:t>
            </a:r>
          </a:p>
          <a:p>
            <a:pPr algn="ctr"/>
            <a:r>
              <a:rPr lang="en-TW" dirty="0"/>
              <a:t>So that it can by pass the </a:t>
            </a:r>
            <a:r>
              <a:rPr lang="en-TW" b="1" dirty="0">
                <a:solidFill>
                  <a:srgbClr val="FF0000"/>
                </a:solidFill>
              </a:rPr>
              <a:t>Halting Problem</a:t>
            </a:r>
            <a:r>
              <a:rPr lang="en-TW" dirty="0"/>
              <a:t>.</a:t>
            </a:r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7F455C9-753D-3F4F-BF02-C221484FC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783" y="1673894"/>
            <a:ext cx="3000574" cy="24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14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Think Mathematically?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B100B-F1E5-454F-82C4-F6E5BCCF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731" y="987045"/>
            <a:ext cx="5756534" cy="36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35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Intensive and Extensive Properties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2575E8-B95C-DF4F-BA37-8E4DD34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19" y="1017725"/>
            <a:ext cx="5954762" cy="3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7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Name Space Management:</a:t>
            </a:r>
          </a:p>
          <a:p>
            <a:pPr lvl="1"/>
            <a:r>
              <a:rPr lang="en-US" dirty="0"/>
              <a:t>Ontology</a:t>
            </a:r>
            <a:r>
              <a:rPr lang="en-US" altLang="zh-CN" dirty="0"/>
              <a:t>/</a:t>
            </a:r>
            <a:r>
              <a:rPr lang="zh-TW" altLang="en-US" dirty="0"/>
              <a:t>本体论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the philosophical study of being.  (Wikipedia)</a:t>
            </a:r>
            <a:endParaRPr lang="en-US" dirty="0"/>
          </a:p>
          <a:p>
            <a:pPr lvl="1"/>
            <a:r>
              <a:rPr lang="en-US" dirty="0"/>
              <a:t>Epistemology/</a:t>
            </a:r>
            <a:r>
              <a:rPr lang="en-US" dirty="0" err="1"/>
              <a:t>知识论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theory of knowledge, (Standord Philosophy Encyclopedia)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Universal Resource Locator/Indicator(URL/URI) : </a:t>
            </a:r>
            <a:r>
              <a:rPr lang="en-US" dirty="0">
                <a:hlinkClick r:id="rId4"/>
              </a:rPr>
              <a:t>a string representing global resources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NsM</a:t>
            </a:r>
            <a:r>
              <a:rPr lang="en-US" dirty="0"/>
              <a:t> related Ideas:</a:t>
            </a:r>
          </a:p>
          <a:p>
            <a:pPr lvl="1"/>
            <a:r>
              <a:rPr lang="en-US" dirty="0"/>
              <a:t>CAP Theorem: Consistency, Availability, and Performance face contentious tradeoffs.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180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696895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883091" y="3438406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891575" y="3439507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727482" y="1365865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673" y="1791516"/>
            <a:ext cx="3135728" cy="21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Live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070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57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Namespace Management in Time</a:t>
            </a:r>
            <a:endParaRPr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15E7C9A-3FEF-7449-B8A8-3A51ABB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17" y="1098916"/>
            <a:ext cx="5227365" cy="3772736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6BAAD749-D41C-6043-A211-750ADD1C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3" y="1688757"/>
            <a:ext cx="1859844" cy="10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046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Diffbot</a:t>
            </a:r>
            <a:r>
              <a:rPr lang="en-US" dirty="0">
                <a:solidFill>
                  <a:schemeClr val="tx1"/>
                </a:solidFill>
              </a:rPr>
              <a:t> (more than 1 Trillion linked entities)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" y="2852294"/>
            <a:ext cx="3160311" cy="21993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BD65BD2-8496-4143-932B-EE15B0169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9" y="1071165"/>
            <a:ext cx="3160311" cy="1733356"/>
          </a:xfrm>
          <a:prstGeom prst="rect">
            <a:avLst/>
          </a:prstGeom>
        </p:spPr>
      </p:pic>
      <p:pic>
        <p:nvPicPr>
          <p:cNvPr id="2050" name="Picture 2" descr="Diffbot">
            <a:hlinkClick r:id="rId6"/>
            <a:extLst>
              <a:ext uri="{FF2B5EF4-FFF2-40B4-BE49-F238E27FC236}">
                <a16:creationId xmlns:a16="http://schemas.microsoft.com/office/drawing/2014/main" id="{D282EB75-F19B-4542-96E4-9B025742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525" y="1071165"/>
            <a:ext cx="5378535" cy="39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35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4112</TotalTime>
  <Words>2768</Words>
  <Application>Microsoft Macintosh PowerPoint</Application>
  <PresentationFormat>On-screen Show (16:9)</PresentationFormat>
  <Paragraphs>514</Paragraphs>
  <Slides>81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91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Helvetica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Glossary</vt:lpstr>
      <vt:lpstr>Unified Namespace</vt:lpstr>
      <vt:lpstr>Get access to Live Data Now!</vt:lpstr>
      <vt:lpstr>An example of Namespace Management</vt:lpstr>
      <vt:lpstr>Namespace Management in Time</vt:lpstr>
      <vt:lpstr>Diffbot (more than 1 Trillion linked entities)</vt:lpstr>
      <vt:lpstr>The Complete set of Generative Names</vt:lpstr>
      <vt:lpstr>The Complete set of Atomic Elements</vt:lpstr>
      <vt:lpstr>The known set of Elementary Particles</vt:lpstr>
      <vt:lpstr>The way medical doctors talks about Human Anatomy</vt:lpstr>
      <vt:lpstr>A Way to Get Internet Domain Name Service</vt:lpstr>
      <vt:lpstr>NsM in Loops and Recursion</vt:lpstr>
      <vt:lpstr>Lecture Outline</vt:lpstr>
      <vt:lpstr>Arts and Sciences of NsM</vt:lpstr>
      <vt:lpstr>Names gave birth to Cognitive Abilities  - Laozi</vt:lpstr>
      <vt:lpstr>The History of True Names</vt:lpstr>
      <vt:lpstr>The Meaning of being True</vt:lpstr>
      <vt:lpstr>The Necessity of Named abstractions</vt:lpstr>
      <vt:lpstr>How to Think Mathematically?</vt:lpstr>
      <vt:lpstr>True Name defined by Wikipedia</vt:lpstr>
      <vt:lpstr>Intensive and Extensive Properties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What is CICD and DevOps? Continuous Integration, Continuous Delivery/Deployment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731</cp:revision>
  <dcterms:modified xsi:type="dcterms:W3CDTF">2020-10-07T09:56:30Z</dcterms:modified>
</cp:coreProperties>
</file>